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9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13.jpeg" ContentType="image/jpeg"/>
  <Override PartName="/ppt/media/image5.png" ContentType="image/png"/>
  <Override PartName="/ppt/media/image10.png" ContentType="image/png"/>
  <Override PartName="/ppt/media/image6.jpeg" ContentType="image/jpeg"/>
  <Override PartName="/ppt/media/image8.png" ContentType="image/png"/>
  <Override PartName="/ppt/media/image7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0" y="5928120"/>
            <a:ext cx="12204000" cy="73980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396720" y="6546240"/>
            <a:ext cx="350244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84c2f"/>
                </a:solidFill>
                <a:latin typeface="Trebuchet MS"/>
                <a:ea typeface="Trebuchet MS"/>
              </a:rPr>
              <a:t>www.sasken.com  </a:t>
            </a: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|  </a:t>
            </a:r>
            <a:r>
              <a:rPr b="0" lang="en-IN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© </a:t>
            </a: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Sasken Technologies Ltd.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10602720" y="6598800"/>
            <a:ext cx="582120" cy="1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fld id="{711F2B80-04AA-443E-B654-667081F0FE5B}" type="slidenum">
              <a:rPr b="0" lang="en-US" sz="1000" spc="-1" strike="noStrike">
                <a:solidFill>
                  <a:srgbClr val="423191"/>
                </a:solidFill>
                <a:latin typeface="Trebuchet MS"/>
                <a:ea typeface="MS PGothic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  <p:pic>
        <p:nvPicPr>
          <p:cNvPr id="3" name="Picture 11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 rot="16200000">
            <a:off x="7526520" y="783000"/>
            <a:ext cx="1654560" cy="7674120"/>
          </a:xfrm>
          <a:prstGeom prst="round2SameRect">
            <a:avLst>
              <a:gd name="adj1" fmla="val 8997"/>
              <a:gd name="adj2" fmla="val 0"/>
            </a:avLst>
          </a:prstGeom>
          <a:gradFill rotWithShape="0">
            <a:gsLst>
              <a:gs pos="12000">
                <a:srgbClr val="34005f"/>
              </a:gs>
              <a:gs pos="100000">
                <a:srgbClr val="f94c3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4"/>
          <p:cNvSpPr/>
          <p:nvPr/>
        </p:nvSpPr>
        <p:spPr>
          <a:xfrm>
            <a:off x="0" y="6356520"/>
            <a:ext cx="12191040" cy="2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9" descr=""/>
          <p:cNvPicPr/>
          <p:nvPr/>
        </p:nvPicPr>
        <p:blipFill>
          <a:blip r:embed="rId4"/>
          <a:stretch/>
        </p:blipFill>
        <p:spPr>
          <a:xfrm>
            <a:off x="10183680" y="475920"/>
            <a:ext cx="1522800" cy="931680"/>
          </a:xfrm>
          <a:prstGeom prst="rect">
            <a:avLst/>
          </a:prstGeom>
          <a:ln>
            <a:noFill/>
          </a:ln>
        </p:spPr>
      </p:pic>
      <p:sp>
        <p:nvSpPr>
          <p:cNvPr id="7" name="CustomShape 5"/>
          <p:cNvSpPr/>
          <p:nvPr/>
        </p:nvSpPr>
        <p:spPr>
          <a:xfrm>
            <a:off x="396720" y="6369840"/>
            <a:ext cx="350244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www.sasken.com  |  </a:t>
            </a:r>
            <a:r>
              <a:rPr b="0" lang="en-IN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© </a:t>
            </a: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Sasken Technologies Ltd.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 descr=""/>
          <p:cNvPicPr/>
          <p:nvPr/>
        </p:nvPicPr>
        <p:blipFill>
          <a:blip r:embed="rId2"/>
          <a:stretch/>
        </p:blipFill>
        <p:spPr>
          <a:xfrm>
            <a:off x="0" y="5928120"/>
            <a:ext cx="12204000" cy="7398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396720" y="6546240"/>
            <a:ext cx="350244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84c2f"/>
                </a:solidFill>
                <a:latin typeface="Trebuchet MS"/>
                <a:ea typeface="Trebuchet MS"/>
              </a:rPr>
              <a:t>www.sasken.com  </a:t>
            </a: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|  </a:t>
            </a:r>
            <a:r>
              <a:rPr b="0" lang="en-IN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© </a:t>
            </a: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Sasken Technologies Ltd.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10602720" y="6598800"/>
            <a:ext cx="582120" cy="1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fld id="{CC5BEC55-1BB9-417C-8A17-60620A01D832}" type="slidenum">
              <a:rPr b="0" lang="en-US" sz="1000" spc="-1" strike="noStrike">
                <a:solidFill>
                  <a:srgbClr val="423191"/>
                </a:solidFill>
                <a:latin typeface="Trebuchet MS"/>
                <a:ea typeface="MS PGothic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6" descr=""/>
          <p:cNvPicPr/>
          <p:nvPr/>
        </p:nvPicPr>
        <p:blipFill>
          <a:blip r:embed="rId2"/>
          <a:stretch/>
        </p:blipFill>
        <p:spPr>
          <a:xfrm>
            <a:off x="0" y="5928120"/>
            <a:ext cx="12204000" cy="73980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396720" y="6546240"/>
            <a:ext cx="350244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84c2f"/>
                </a:solidFill>
                <a:latin typeface="Trebuchet MS"/>
                <a:ea typeface="Trebuchet MS"/>
              </a:rPr>
              <a:t>www.sasken.com  </a:t>
            </a: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|  </a:t>
            </a:r>
            <a:r>
              <a:rPr b="0" lang="en-IN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© </a:t>
            </a: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Sasken Technologies Ltd.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0602720" y="6598800"/>
            <a:ext cx="582120" cy="1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fld id="{378A7347-23E4-4CE0-B0CB-35CAC52B1B15}" type="slidenum">
              <a:rPr b="0" lang="en-US" sz="1000" spc="-1" strike="noStrike">
                <a:solidFill>
                  <a:srgbClr val="423191"/>
                </a:solidFill>
                <a:latin typeface="Trebuchet MS"/>
                <a:ea typeface="MS PGothic"/>
              </a:rPr>
              <a:t>&lt;number&gt;</a:t>
            </a:fld>
            <a:endParaRPr b="0" lang="en-IN" sz="1000" spc="-1" strike="noStrike">
              <a:latin typeface="Arial"/>
            </a:endParaRPr>
          </a:p>
        </p:txBody>
      </p:sp>
      <p:pic>
        <p:nvPicPr>
          <p:cNvPr id="90" name="Picture 11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 rot="16200000">
            <a:off x="7526520" y="783000"/>
            <a:ext cx="1654560" cy="7674120"/>
          </a:xfrm>
          <a:prstGeom prst="round2SameRect">
            <a:avLst>
              <a:gd name="adj1" fmla="val 8997"/>
              <a:gd name="adj2" fmla="val 0"/>
            </a:avLst>
          </a:prstGeom>
          <a:gradFill rotWithShape="0">
            <a:gsLst>
              <a:gs pos="12000">
                <a:srgbClr val="34005f"/>
              </a:gs>
              <a:gs pos="100000">
                <a:srgbClr val="f94c3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4"/>
          <p:cNvSpPr/>
          <p:nvPr/>
        </p:nvSpPr>
        <p:spPr>
          <a:xfrm>
            <a:off x="0" y="6356520"/>
            <a:ext cx="12191040" cy="2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7" descr=""/>
          <p:cNvPicPr/>
          <p:nvPr/>
        </p:nvPicPr>
        <p:blipFill>
          <a:blip r:embed="rId4"/>
          <a:stretch/>
        </p:blipFill>
        <p:spPr>
          <a:xfrm>
            <a:off x="10183680" y="475920"/>
            <a:ext cx="1522800" cy="931680"/>
          </a:xfrm>
          <a:prstGeom prst="rect">
            <a:avLst/>
          </a:prstGeom>
          <a:ln>
            <a:noFill/>
          </a:ln>
        </p:spPr>
      </p:pic>
      <p:sp>
        <p:nvSpPr>
          <p:cNvPr id="94" name="CustomShape 5"/>
          <p:cNvSpPr/>
          <p:nvPr/>
        </p:nvSpPr>
        <p:spPr>
          <a:xfrm>
            <a:off x="396720" y="6369840"/>
            <a:ext cx="350244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www.sasken.com  |  </a:t>
            </a:r>
            <a:r>
              <a:rPr b="0" lang="en-IN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© </a:t>
            </a:r>
            <a:r>
              <a:rPr b="0" lang="en-US" sz="900" spc="-1" strike="noStrike">
                <a:solidFill>
                  <a:srgbClr val="33005e"/>
                </a:solidFill>
                <a:latin typeface="Trebuchet MS"/>
                <a:ea typeface="Trebuchet MS"/>
              </a:rPr>
              <a:t>Sasken Technologies Ltd.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689000" y="2736000"/>
            <a:ext cx="704628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MathJax_Main"/>
                <a:ea typeface="DejaVu Sans"/>
              </a:rPr>
              <a:t>Amplify Media Player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680000" y="3864960"/>
            <a:ext cx="7046280" cy="64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300" spc="-1" strike="noStrike">
                <a:solidFill>
                  <a:srgbClr val="ffffff"/>
                </a:solidFill>
                <a:latin typeface="MathJax_Main"/>
                <a:ea typeface="DejaVu Sans"/>
              </a:rPr>
              <a:t>Coach : Sanchit Gharat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300" spc="-1" strike="noStrike">
                <a:solidFill>
                  <a:srgbClr val="ffffff"/>
                </a:solidFill>
                <a:latin typeface="MathJax_Main"/>
                <a:ea typeface="DejaVu Sans"/>
              </a:rPr>
              <a:t>Soujanya Kalal             Vikas D       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300" spc="-1" strike="noStrike">
                <a:solidFill>
                  <a:srgbClr val="ffffff"/>
                </a:solidFill>
                <a:latin typeface="MathJax_Main"/>
                <a:ea typeface="DejaVu Sans"/>
              </a:rPr>
              <a:t>Vedavathi Shriyan       Jalaja D G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300" spc="-1" strike="noStrike">
                <a:solidFill>
                  <a:srgbClr val="ffffff"/>
                </a:solidFill>
                <a:latin typeface="MathJax_Main"/>
                <a:ea typeface="DejaVu Sans"/>
              </a:rPr>
              <a:t>Girish R                        Yashas Pathange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300" spc="-1" strike="noStrike">
                <a:solidFill>
                  <a:srgbClr val="ffffff"/>
                </a:solidFill>
                <a:latin typeface="MathJax_Main"/>
                <a:ea typeface="DejaVu Sans"/>
              </a:rPr>
              <a:t>K Sumanth                   Prathiksha Shetty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300" spc="-1" strike="noStrike">
                <a:solidFill>
                  <a:srgbClr val="ffffff"/>
                </a:solidFill>
                <a:latin typeface="MathJax_Main"/>
                <a:ea typeface="DejaVu Sans"/>
              </a:rPr>
              <a:t>Bijoy Das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96720" y="365040"/>
            <a:ext cx="11423520" cy="8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33005e"/>
                </a:solidFill>
                <a:latin typeface="MathJax_Main"/>
                <a:ea typeface="DejaVu Sans"/>
              </a:rPr>
              <a:t>Version 2.0: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4716" t="3209" r="0" b="0"/>
          <a:stretch/>
        </p:blipFill>
        <p:spPr>
          <a:xfrm>
            <a:off x="1008000" y="1232640"/>
            <a:ext cx="10224000" cy="459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660200" y="3791520"/>
            <a:ext cx="704628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rebuchet MS"/>
                <a:ea typeface="DejaVu Sans"/>
              </a:rPr>
              <a:t>THANK YOU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660200" y="4797000"/>
            <a:ext cx="7046280" cy="64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DejaVu Sans"/>
              </a:rPr>
              <a:t>Visit us at www.sasken.com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rebuchet MS"/>
                <a:ea typeface="DejaVu Sans"/>
              </a:rPr>
              <a:t>Queries: marketing@sasken.com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96720" y="365040"/>
            <a:ext cx="11423520" cy="8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u="sng">
                <a:solidFill>
                  <a:srgbClr val="33005e"/>
                </a:solidFill>
                <a:uFillTx/>
                <a:latin typeface="MathJax_Main"/>
                <a:ea typeface="DejaVu Sans"/>
              </a:rPr>
              <a:t>Media Player: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396720" y="1440000"/>
            <a:ext cx="11423520" cy="422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600" spc="-1" strike="noStrike">
                <a:solidFill>
                  <a:srgbClr val="000000"/>
                </a:solidFill>
                <a:latin typeface="MathJax_Main"/>
                <a:ea typeface="DejaVu Sans"/>
              </a:rPr>
              <a:t>This is a media player that can play video files and audio files with video visualizer, and includes both keyboard and GUI features for controlling playback. The player is written in C++ using the GStreamer framework and the GTK+ toolkit.</a:t>
            </a:r>
            <a:endParaRPr b="0" lang="en-IN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96720" y="365040"/>
            <a:ext cx="11423520" cy="8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 u="sng">
                <a:solidFill>
                  <a:srgbClr val="33005e"/>
                </a:solidFill>
                <a:uFillTx/>
                <a:latin typeface="MathJax_Main"/>
                <a:ea typeface="DejaVu Sans"/>
              </a:rPr>
              <a:t>Features Of Media Player: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96720" y="1440000"/>
            <a:ext cx="11423520" cy="422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7000"/>
          </a:bodyPr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Play/Pause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Resume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Stop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Play Next/Previous Media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Seek Forward and Backward Media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Shuffle playlist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Repeat Media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Metadata Information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Open File/Directory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Playlist View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Favorite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Mute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Sleep Time and Dark Mode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Quit</a:t>
            </a:r>
            <a:endParaRPr b="0" lang="en-IN" sz="6000" spc="-1" strike="noStrike">
              <a:latin typeface="Arial"/>
            </a:endParaRPr>
          </a:p>
          <a:p>
            <a:pPr marL="171360" indent="-1702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 </a:t>
            </a:r>
            <a:r>
              <a:rPr b="0" lang="en-US" sz="6000" spc="-1" strike="noStrike">
                <a:solidFill>
                  <a:srgbClr val="000000"/>
                </a:solidFill>
                <a:latin typeface="Latin Modern Math"/>
                <a:ea typeface="DejaVu Sans"/>
              </a:rPr>
              <a:t>Help</a:t>
            </a:r>
            <a:endParaRPr b="0" lang="en-IN" sz="6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6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6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396720" y="365040"/>
            <a:ext cx="11423520" cy="8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33005e"/>
                </a:solidFill>
                <a:latin typeface="MathJax_Main"/>
                <a:ea typeface="DejaVu Sans"/>
              </a:rPr>
              <a:t>Initial State of the Pipeline: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44000" y="1104480"/>
            <a:ext cx="11423520" cy="45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" descr=""/>
          <p:cNvPicPr/>
          <p:nvPr/>
        </p:nvPicPr>
        <p:blipFill>
          <a:blip r:embed="rId1"/>
          <a:srcRect l="14136" t="13458" r="41349" b="32693"/>
          <a:stretch/>
        </p:blipFill>
        <p:spPr>
          <a:xfrm>
            <a:off x="1728000" y="1233360"/>
            <a:ext cx="8927280" cy="445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96720" y="365040"/>
            <a:ext cx="11423520" cy="8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33005e"/>
                </a:solidFill>
                <a:latin typeface="MathJax_Main"/>
                <a:ea typeface="DejaVu Sans"/>
              </a:rPr>
              <a:t>Audio Stream of the Pipeline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rcRect l="-3569" t="20906" r="17859" b="0"/>
          <a:stretch/>
        </p:blipFill>
        <p:spPr>
          <a:xfrm>
            <a:off x="360000" y="2304000"/>
            <a:ext cx="9790920" cy="35391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rcRect l="-3569" t="20906" r="17859" b="0"/>
          <a:stretch/>
        </p:blipFill>
        <p:spPr>
          <a:xfrm>
            <a:off x="-72000" y="1008000"/>
            <a:ext cx="12263400" cy="532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96720" y="365040"/>
            <a:ext cx="11423520" cy="8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33005e"/>
                </a:solidFill>
                <a:latin typeface="MathJax_Main"/>
                <a:ea typeface="DejaVu Sans"/>
              </a:rPr>
              <a:t>Video Stream of the Pipeline: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-732" t="20897" r="16809" b="0"/>
          <a:stretch/>
        </p:blipFill>
        <p:spPr>
          <a:xfrm>
            <a:off x="288000" y="1080000"/>
            <a:ext cx="11735280" cy="479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96720" y="365040"/>
            <a:ext cx="11423520" cy="8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33005e"/>
                </a:solidFill>
                <a:latin typeface="MathJax_Main"/>
                <a:ea typeface="DejaVu Sans"/>
              </a:rPr>
              <a:t>GUI Pipeline Connection: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rcRect l="18584" t="23885" r="18392" b="8554"/>
          <a:stretch/>
        </p:blipFill>
        <p:spPr>
          <a:xfrm>
            <a:off x="1512000" y="1080000"/>
            <a:ext cx="9071280" cy="496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96720" y="365040"/>
            <a:ext cx="11423520" cy="8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33005e"/>
                </a:solidFill>
                <a:latin typeface="MathJax_Main"/>
                <a:ea typeface="DejaVu Sans"/>
              </a:rPr>
              <a:t>Media Player View: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6192000" y="1584000"/>
            <a:ext cx="5688000" cy="374904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rcRect l="4307" t="3631" r="412" b="0"/>
          <a:stretch/>
        </p:blipFill>
        <p:spPr>
          <a:xfrm>
            <a:off x="288000" y="1584000"/>
            <a:ext cx="5616000" cy="37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96720" y="365040"/>
            <a:ext cx="11423520" cy="8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33005e"/>
                </a:solidFill>
                <a:latin typeface="MathJax_Main"/>
                <a:ea typeface="DejaVu Sans"/>
              </a:rPr>
              <a:t>Audio Visualizer for Audio: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rcRect l="3935" t="2797" r="0" b="0"/>
          <a:stretch/>
        </p:blipFill>
        <p:spPr>
          <a:xfrm>
            <a:off x="1656000" y="1152000"/>
            <a:ext cx="8786160" cy="500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28282"/>
      </a:dk2>
      <a:lt2>
        <a:srgbClr val="ececec"/>
      </a:lt2>
      <a:accent1>
        <a:srgbClr val="f84c2f"/>
      </a:accent1>
      <a:accent2>
        <a:srgbClr val="33005e"/>
      </a:accent2>
      <a:accent3>
        <a:srgbClr val="95af00"/>
      </a:accent3>
      <a:accent4>
        <a:srgbClr val="ffb549"/>
      </a:accent4>
      <a:accent5>
        <a:srgbClr val="48a0d9"/>
      </a:accent5>
      <a:accent6>
        <a:srgbClr val="dfc4ac"/>
      </a:accent6>
      <a:hlink>
        <a:srgbClr val="0563c1"/>
      </a:hlink>
      <a:folHlink>
        <a:srgbClr val="950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28282"/>
      </a:dk2>
      <a:lt2>
        <a:srgbClr val="ececec"/>
      </a:lt2>
      <a:accent1>
        <a:srgbClr val="f84c2f"/>
      </a:accent1>
      <a:accent2>
        <a:srgbClr val="33005e"/>
      </a:accent2>
      <a:accent3>
        <a:srgbClr val="95af00"/>
      </a:accent3>
      <a:accent4>
        <a:srgbClr val="ffb549"/>
      </a:accent4>
      <a:accent5>
        <a:srgbClr val="48a0d9"/>
      </a:accent5>
      <a:accent6>
        <a:srgbClr val="dfc4ac"/>
      </a:accent6>
      <a:hlink>
        <a:srgbClr val="0563c1"/>
      </a:hlink>
      <a:folHlink>
        <a:srgbClr val="950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28282"/>
      </a:dk2>
      <a:lt2>
        <a:srgbClr val="ececec"/>
      </a:lt2>
      <a:accent1>
        <a:srgbClr val="f84c2f"/>
      </a:accent1>
      <a:accent2>
        <a:srgbClr val="33005e"/>
      </a:accent2>
      <a:accent3>
        <a:srgbClr val="95af00"/>
      </a:accent3>
      <a:accent4>
        <a:srgbClr val="ffb549"/>
      </a:accent4>
      <a:accent5>
        <a:srgbClr val="48a0d9"/>
      </a:accent5>
      <a:accent6>
        <a:srgbClr val="dfc4ac"/>
      </a:accent6>
      <a:hlink>
        <a:srgbClr val="0563c1"/>
      </a:hlink>
      <a:folHlink>
        <a:srgbClr val="950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2728CECA42634D8BEB4FBE650EBA08" ma:contentTypeVersion="41" ma:contentTypeDescription="Create a new document." ma:contentTypeScope="" ma:versionID="94bf64db8179f97379af9891a04474dc">
  <xsd:schema xmlns:xsd="http://www.w3.org/2001/XMLSchema" xmlns:xs="http://www.w3.org/2001/XMLSchema" xmlns:p="http://schemas.microsoft.com/office/2006/metadata/properties" xmlns:ns2="0186f981-e8ca-4e12-b99b-b9c8192cbae2" targetNamespace="http://schemas.microsoft.com/office/2006/metadata/properties" ma:root="true" ma:fieldsID="ea3c34c14ed64fb8738f48769a7a9273" ns2:_="">
    <xsd:import namespace="0186f981-e8ca-4e12-b99b-b9c8192cbae2"/>
    <xsd:element name="properties">
      <xsd:complexType>
        <xsd:sequence>
          <xsd:element name="documentManagement">
            <xsd:complexType>
              <xsd:all>
                <xsd:element ref="ns2:Policy_x0020_Name" minOccurs="0"/>
                <xsd:element ref="ns2:Doc_x0020_ID" minOccurs="0"/>
                <xsd:element ref="ns2:Ver_x0020_No" minOccurs="0"/>
                <xsd:element ref="ns2:Issue_x0020_Date" minOccurs="0"/>
                <xsd:element ref="ns2:PCR_x0020_No_x002e_" minOccurs="0"/>
                <xsd:element ref="ns2:Deviation" minOccurs="0"/>
                <xsd:element ref="ns2:Author0" minOccurs="0"/>
                <xsd:element ref="ns2:Approved_x0020_by" minOccurs="0"/>
                <xsd:element ref="ns2:Role_x0020_of_x0020_Approver" minOccurs="0"/>
                <xsd:element ref="ns2:Sub_x002d_Category" minOccurs="0"/>
                <xsd:element ref="ns2:Function" minOccurs="0"/>
                <xsd:element ref="ns2:Document_x0020_Type" minOccurs="0"/>
                <xsd:element ref="ns2:Parent_x0020_Document" minOccurs="0"/>
                <xsd:element ref="ns2:CreateLink" minOccurs="0"/>
                <xsd:element ref="ns2:Process_Group" minOccurs="0"/>
                <xsd:element ref="ns2:Document_x0020_Level" minOccurs="0"/>
                <xsd:element ref="ns2:Accessibility" minOccurs="0"/>
                <xsd:element ref="ns2:Applicability" minOccurs="0"/>
                <xsd:element ref="ns2:Keywords_x0020_for_x0020_Views" minOccurs="0"/>
                <xsd:element ref="ns2:Remark" minOccurs="0"/>
                <xsd:element ref="ns2:Effective_x0020_date" minOccurs="0"/>
                <xsd:element ref="ns2:Policy_x0020_Name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86f981-e8ca-4e12-b99b-b9c8192cbae2" elementFormDefault="qualified">
    <xsd:import namespace="http://schemas.microsoft.com/office/2006/documentManagement/types"/>
    <xsd:import namespace="http://schemas.microsoft.com/office/infopath/2007/PartnerControls"/>
    <xsd:element name="Policy_x0020_Name" ma:index="1" nillable="true" ma:displayName="Document Title" ma:description="This column will be filled by the MR Office Admin. This will not be visible to users" ma:internalName="Policy_x0020_Name">
      <xsd:simpleType>
        <xsd:restriction base="dms:Text">
          <xsd:maxLength value="255"/>
        </xsd:restriction>
      </xsd:simpleType>
    </xsd:element>
    <xsd:element name="Doc_x0020_ID" ma:index="2" nillable="true" ma:displayName="Doc ID" ma:internalName="Doc_x0020_ID">
      <xsd:simpleType>
        <xsd:restriction base="dms:Text">
          <xsd:maxLength value="20"/>
        </xsd:restriction>
      </xsd:simpleType>
    </xsd:element>
    <xsd:element name="Ver_x0020_No" ma:index="3" nillable="true" ma:displayName="Ver No" ma:internalName="Ver_x0020_No">
      <xsd:simpleType>
        <xsd:restriction base="dms:Text">
          <xsd:maxLength value="15"/>
        </xsd:restriction>
      </xsd:simpleType>
    </xsd:element>
    <xsd:element name="Issue_x0020_Date" ma:index="4" nillable="true" ma:displayName="Issue Date" ma:format="DateOnly" ma:internalName="Issue_x0020_Date">
      <xsd:simpleType>
        <xsd:restriction base="dms:DateTime"/>
      </xsd:simpleType>
    </xsd:element>
    <xsd:element name="PCR_x0020_No_x002e_" ma:index="5" nillable="true" ma:displayName="PCR No." ma:internalName="PCR_x0020_No_x002e_">
      <xsd:simpleType>
        <xsd:restriction base="dms:Text">
          <xsd:maxLength value="255"/>
        </xsd:restriction>
      </xsd:simpleType>
    </xsd:element>
    <xsd:element name="Deviation" ma:index="6" nillable="true" ma:displayName="Deviation" ma:description="In case change carried out without PCR number." ma:internalName="Deviation">
      <xsd:simpleType>
        <xsd:restriction base="dms:Note">
          <xsd:maxLength value="255"/>
        </xsd:restriction>
      </xsd:simpleType>
    </xsd:element>
    <xsd:element name="Author0" ma:index="7" nillable="true" ma:displayName="Author" ma:internalName="Author0">
      <xsd:simpleType>
        <xsd:restriction base="dms:Text">
          <xsd:maxLength value="100"/>
        </xsd:restriction>
      </xsd:simpleType>
    </xsd:element>
    <xsd:element name="Approved_x0020_by" ma:index="8" nillable="true" ma:displayName="Approved by" ma:description="Name of the Approver" ma:list="UserInfo" ma:SharePointGroup="0" ma:internalName="Approved_x0020_by" ma:showField="Tit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ole_x0020_of_x0020_Approver" ma:index="9" nillable="true" ma:displayName="Role of Approver" ma:description="Add the role of approver as in the respective Policy or Process" ma:internalName="Role_x0020_of_x0020_Approver">
      <xsd:simpleType>
        <xsd:restriction base="dms:Text">
          <xsd:maxLength value="255"/>
        </xsd:restriction>
      </xsd:simpleType>
    </xsd:element>
    <xsd:element name="Sub_x002d_Category" ma:index="10" nillable="true" ma:displayName="Sub-Category" ma:format="Dropdown" ma:internalName="Sub_x002d_Category">
      <xsd:simpleType>
        <xsd:restriction base="dms:Choice">
          <xsd:enumeration value="1. COMPENSATION AND BENEFITS &amp; REWARDS AND RECOGNITION"/>
          <xsd:enumeration value="2. ADMINISTRATIVE POLICIES"/>
          <xsd:enumeration value="3. LEARNING AND DEVELOPMENT &amp; ORGANIZATIONAL COMMUNICATION"/>
          <xsd:enumeration value="4. TALENT ACQUISITION"/>
          <xsd:enumeration value="5. TALENT MANAGEMENT AND DEVELOPMENT"/>
          <xsd:enumeration value="6. GLOBAL MOBILITY"/>
          <xsd:enumeration value="7. EMPLOYEE WELFARE AND BENEFIT"/>
          <xsd:enumeration value="8. Overseas Policies"/>
          <xsd:enumeration value="9. CDC"/>
          <xsd:enumeration value="1. COMPENSATION AND BENEFITS &amp; REWARDS AND RECOGNITION"/>
          <xsd:enumeration value="2. ADMINISTRATIVE   PROCESSES"/>
          <xsd:enumeration value="3. LEARNING AND DEVELOPMENT"/>
          <xsd:enumeration value="4. TALENT ACQUISITION"/>
          <xsd:enumeration value="5. TALENT MANAGEMENT AND DEVELOPMENT"/>
          <xsd:enumeration value="6. GLOBAL MOBILITY"/>
          <xsd:enumeration value="7. EMPLOYEE WELFARE AND BENEFIT"/>
          <xsd:enumeration value="8. OTHER HR PROCESSES"/>
          <xsd:enumeration value="9. Reward and Recognition"/>
          <xsd:enumeration value="SLO"/>
          <xsd:enumeration value="SEP"/>
          <xsd:enumeration value="ICDS"/>
          <xsd:enumeration value="PMP"/>
          <xsd:enumeration value="Delivery Policies"/>
          <xsd:enumeration value="China Site"/>
          <xsd:enumeration value="Others"/>
          <xsd:enumeration value="Lab Operations"/>
          <xsd:enumeration value="Comp &amp; Ben"/>
        </xsd:restriction>
      </xsd:simpleType>
    </xsd:element>
    <xsd:element name="Function" ma:index="11" nillable="true" ma:displayName="Function" ma:format="Dropdown" ma:internalName="Function">
      <xsd:simpleType>
        <xsd:restriction base="dms:Choice">
          <xsd:enumeration value="Business Development"/>
          <xsd:enumeration value="Business Finance"/>
          <xsd:enumeration value="Marketing"/>
          <xsd:enumeration value="Delivery"/>
          <xsd:enumeration value="EED"/>
          <xsd:enumeration value="FMS"/>
          <xsd:enumeration value="HR"/>
          <xsd:enumeration value="ICDS"/>
          <xsd:enumeration value="InfoSec"/>
          <xsd:enumeration value="IS"/>
          <xsd:enumeration value="IT"/>
          <xsd:enumeration value="Lab Operations"/>
          <xsd:enumeration value="Legal"/>
          <xsd:enumeration value="Management"/>
          <xsd:enumeration value="PLC"/>
          <xsd:enumeration value="Quality"/>
          <xsd:enumeration value="Resourcing"/>
          <xsd:enumeration value="Sales"/>
          <xsd:enumeration value="Secretarial"/>
          <xsd:enumeration value="TA"/>
          <xsd:enumeration value="Travel"/>
          <xsd:enumeration value="Others"/>
        </xsd:restriction>
      </xsd:simpleType>
    </xsd:element>
    <xsd:element name="Document_x0020_Type" ma:index="12" nillable="true" ma:displayName="Document Type" ma:format="Dropdown" ma:internalName="Document_x0020_Type">
      <xsd:simpleType>
        <xsd:restriction base="dms:Choice">
          <xsd:enumeration value="Policy"/>
          <xsd:enumeration value="Policy FAQs"/>
          <xsd:enumeration value="Process"/>
          <xsd:enumeration value="Process Checklist"/>
          <xsd:enumeration value="Process Guideline"/>
          <xsd:enumeration value="Process Template"/>
          <xsd:enumeration value="Process FAQs"/>
          <xsd:enumeration value="Guideline"/>
          <xsd:enumeration value="Guideline Template"/>
          <xsd:enumeration value="Guideline Checklist"/>
          <xsd:enumeration value="Guideline Guideline"/>
          <xsd:enumeration value="Guideline FAQs"/>
          <xsd:enumeration value="Manual"/>
          <xsd:enumeration value="Manual Template"/>
          <xsd:enumeration value="Manual Guideline"/>
          <xsd:enumeration value="Manual Checklist"/>
          <xsd:enumeration value="Attachment"/>
          <xsd:enumeration value="Quality Objective"/>
          <xsd:enumeration value="Release Note"/>
          <xsd:enumeration value="SOA"/>
          <xsd:enumeration value="Policy - UNDER REVIEW"/>
          <xsd:enumeration value="Process - UNDER REVIEW"/>
        </xsd:restriction>
      </xsd:simpleType>
    </xsd:element>
    <xsd:element name="Parent_x0020_Document" ma:index="13" nillable="true" ma:displayName="Parent Document" ma:list="{0186f981-e8ca-4e12-b99b-b9c8192cbae2}" ma:internalName="Parent_x0020_Document" ma:showField="Policy_x0020_Name">
      <xsd:simpleType>
        <xsd:restriction base="dms:Lookup"/>
      </xsd:simpleType>
    </xsd:element>
    <xsd:element name="CreateLink" ma:index="14" nillable="true" ma:displayName="CreateLink" ma:format="Dropdown" ma:internalName="CreateLink" ma:readOnly="false">
      <xsd:simpleType>
        <xsd:restriction base="dms:Choice">
          <xsd:enumeration value="Yes"/>
          <xsd:enumeration value="No"/>
        </xsd:restriction>
      </xsd:simpleType>
    </xsd:element>
    <xsd:element name="Process_Group" ma:index="15" nillable="true" ma:displayName="Process_Group" ma:default="Others" ma:format="Dropdown" ma:internalName="Process_Group">
      <xsd:simpleType>
        <xsd:restriction base="dms:Choice">
          <xsd:enumeration value="O2C_Sales_Opp_Mgmt"/>
          <xsd:enumeration value="O2C_Opp_Qual_Comm_Eval"/>
          <xsd:enumeration value="O2C_Demand_Supply_Resourcing"/>
          <xsd:enumeration value="O2C_Proj_Mgmt"/>
          <xsd:enumeration value="O2C_Proj_Mgmt_Initiation"/>
          <xsd:enumeration value="O2C_Proj_Mgmt_Planning"/>
          <xsd:enumeration value="O2C_Proj_Mgmt_Execution"/>
          <xsd:enumeration value="O2C_Proj_Mgmt_Mon_and_Control"/>
          <xsd:enumeration value="O2C_Proj_Mgmt_Closure"/>
          <xsd:enumeration value="O2C_Software_Engg"/>
          <xsd:enumeration value="O2C_Hardware_Engg"/>
          <xsd:enumeration value="O2C_ChipDesign_Engg"/>
          <xsd:enumeration value="O2C_Tech_Comp_Mgmt"/>
          <xsd:enumeration value="O2C_Travel_Mgmt"/>
          <xsd:enumeration value="O2C_Delivery_Invoicing"/>
          <xsd:enumeration value="H2R_2_Comp_Ben"/>
          <xsd:enumeration value="H2R_1_Ethics"/>
          <xsd:enumeration value="H2R_Talent_Acquisition"/>
          <xsd:enumeration value="H2R_Talent_Management"/>
          <xsd:enumeration value="H2R_Welfare"/>
          <xsd:enumeration value="H2R_Global_Mobility"/>
          <xsd:enumeration value="H2R_3_Talent_Mgmt"/>
          <xsd:enumeration value="H2R_4_Emp_Welfare"/>
          <xsd:enumeration value="H2R_4_Learning"/>
          <xsd:enumeration value="H2R_5_Learning"/>
          <xsd:enumeration value="H2R_6_Mobility"/>
          <xsd:enumeration value="H2R_7_Reward_Recognition"/>
          <xsd:enumeration value="H2R_8_Admin"/>
          <xsd:enumeration value="H2R_8_Emp_Administration"/>
          <xsd:enumeration value="H2R_Emp_Welfare_Admin"/>
          <xsd:enumeration value="H2R_Learning_Dev"/>
          <xsd:enumeration value="H2R_Enterprise_Comp_Mgmt"/>
          <xsd:enumeration value="H2R_Reward_Recognition"/>
          <xsd:enumeration value="H2R_Admin"/>
          <xsd:enumeration value="H2R_9_Overseas"/>
          <xsd:enumeration value="P2P_Purchase_Req"/>
          <xsd:enumeration value="P2P_Vendor_Eval"/>
          <xsd:enumeration value="P2P_Purchase_Order"/>
          <xsd:enumeration value="P2P_Material_Serv_Receipt"/>
          <xsd:enumeration value="P2P_Employee_Reimbursement"/>
          <xsd:enumeration value="P2P_Assets_Eqpt_Mgmt_Logistics"/>
          <xsd:enumeration value="P2P_All"/>
          <xsd:enumeration value="P2P_Logistics"/>
          <xsd:enumeration value="Comm_and_Branding_All"/>
          <xsd:enumeration value="FMS_All"/>
          <xsd:enumeration value="EED_All"/>
          <xsd:enumeration value="IS_All"/>
          <xsd:enumeration value="IT_All"/>
          <xsd:enumeration value="Infosec_All"/>
          <xsd:enumeration value="Legal_All"/>
          <xsd:enumeration value="Quality_All"/>
          <xsd:enumeration value="Secretarial_All"/>
          <xsd:enumeration value="PLC_All"/>
          <xsd:enumeration value="Resourcing_All"/>
          <xsd:enumeration value="Sales_All"/>
          <xsd:enumeration value="Management_All"/>
          <xsd:enumeration value="Business Finance_All"/>
          <xsd:enumeration value="Lab Operations_All"/>
          <xsd:enumeration value="Others"/>
        </xsd:restriction>
      </xsd:simpleType>
    </xsd:element>
    <xsd:element name="Document_x0020_Level" ma:index="16" nillable="true" ma:displayName="Document Level" ma:format="Dropdown" ma:internalName="Document_x0020_Level">
      <xsd:simpleType>
        <xsd:restriction base="dms:Choice">
          <xsd:enumeration value="Level - 1"/>
          <xsd:enumeration value="Level - 2"/>
          <xsd:enumeration value="Level - 3"/>
        </xsd:restriction>
      </xsd:simpleType>
    </xsd:element>
    <xsd:element name="Accessibility" ma:index="17" nillable="true" ma:displayName="Accessibility" ma:internalName="Accessi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ll"/>
                  </xsd:restriction>
                </xsd:simpleType>
              </xsd:element>
            </xsd:sequence>
          </xsd:extension>
        </xsd:complexContent>
      </xsd:complexType>
    </xsd:element>
    <xsd:element name="Applicability" ma:index="18" nillable="true" ma:displayName="Applicability" ma:internalName="Applicabilit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Global except Finland"/>
                    <xsd:enumeration value="Global"/>
                    <xsd:enumeration value="India"/>
                    <xsd:enumeration value="Bangalore"/>
                    <xsd:enumeration value="Chennai"/>
                    <xsd:enumeration value="Pune"/>
                    <xsd:enumeration value="US"/>
                    <xsd:enumeration value="Finland"/>
                    <xsd:enumeration value="UK"/>
                    <xsd:enumeration value="China"/>
                    <xsd:enumeration value="Japan"/>
                    <xsd:enumeration value="Korea"/>
                    <xsd:enumeration value="Under Pilot Study/Review"/>
                    <xsd:enumeration value="FAC-A"/>
                    <xsd:enumeration value="FAC-Z"/>
                    <xsd:enumeration value="Hyderabad"/>
                  </xsd:restriction>
                </xsd:simpleType>
              </xsd:element>
            </xsd:sequence>
          </xsd:extension>
        </xsd:complexContent>
      </xsd:complexType>
    </xsd:element>
    <xsd:element name="Keywords_x0020_for_x0020_Views" ma:index="19" nillable="true" ma:displayName="Keywords for Views" ma:internalName="Keywords_x0020_for_x0020_View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Finance"/>
                    <xsd:enumeration value="EED"/>
                    <xsd:enumeration value="InfoSec"/>
                    <xsd:enumeration value="IT"/>
                    <xsd:enumeration value="SEP"/>
                    <xsd:enumeration value="Travel"/>
                    <xsd:enumeration value="PMP"/>
                    <xsd:enumeration value="EMS"/>
                    <xsd:enumeration value="FMS"/>
                    <xsd:enumeration value="Delivery"/>
                    <xsd:enumeration value="Quality"/>
                    <xsd:enumeration value="Sales"/>
                    <xsd:enumeration value="BLM"/>
                    <xsd:enumeration value="Company Secretarial"/>
                    <xsd:enumeration value="Legal"/>
                    <xsd:enumeration value="HR"/>
                    <xsd:enumeration value="Removed"/>
                  </xsd:restriction>
                </xsd:simpleType>
              </xsd:element>
            </xsd:sequence>
          </xsd:extension>
        </xsd:complexContent>
      </xsd:complexType>
    </xsd:element>
    <xsd:element name="Remark" ma:index="20" nillable="true" ma:displayName="Remark" ma:internalName="Remark">
      <xsd:simpleType>
        <xsd:restriction base="dms:Note">
          <xsd:maxLength value="255"/>
        </xsd:restriction>
      </xsd:simpleType>
    </xsd:element>
    <xsd:element name="Effective_x0020_date" ma:index="21" nillable="true" ma:displayName="Effective Date" ma:format="DateOnly" ma:internalName="Effective_x0020_date">
      <xsd:simpleType>
        <xsd:restriction base="dms:DateTime"/>
      </xsd:simpleType>
    </xsd:element>
    <xsd:element name="Policy_x0020_Name0" ma:index="22" nillable="true" ma:displayName="Title" ma:description="A hyperlink of the policy name or process name will be created using workflow. This is a hidden field, visible only to users" ma:format="Hyperlink" ma:hidden="true" ma:internalName="Policy_x0020_Name0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3" ma:displayName="Content Type"/>
        <xsd:element ref="dc:title" minOccurs="0" maxOccurs="1" ma:displayName="Item 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mark xmlns="0186f981-e8ca-4e12-b99b-b9c8192cbae2" xsi:nil="true"/>
    <CreateLink xmlns="0186f981-e8ca-4e12-b99b-b9c8192cbae2" xsi:nil="true"/>
    <Effective_x0020_date xmlns="0186f981-e8ca-4e12-b99b-b9c8192cbae2" xsi:nil="true"/>
    <Doc_x0020_ID xmlns="0186f981-e8ca-4e12-b99b-b9c8192cbae2" xsi:nil="true"/>
    <Ver_x0020_No xmlns="0186f981-e8ca-4e12-b99b-b9c8192cbae2" xsi:nil="true"/>
    <PCR_x0020_No_x002e_ xmlns="0186f981-e8ca-4e12-b99b-b9c8192cbae2" xsi:nil="true"/>
    <Document_x0020_Level xmlns="0186f981-e8ca-4e12-b99b-b9c8192cbae2" xsi:nil="true"/>
    <Role_x0020_of_x0020_Approver xmlns="0186f981-e8ca-4e12-b99b-b9c8192cbae2" xsi:nil="true"/>
    <Deviation xmlns="0186f981-e8ca-4e12-b99b-b9c8192cbae2" xsi:nil="true"/>
    <Keywords_x0020_for_x0020_Views xmlns="0186f981-e8ca-4e12-b99b-b9c8192cbae2"/>
    <Issue_x0020_Date xmlns="0186f981-e8ca-4e12-b99b-b9c8192cbae2" xsi:nil="true"/>
    <Sub_x002d_Category xmlns="0186f981-e8ca-4e12-b99b-b9c8192cbae2" xsi:nil="true"/>
    <Document_x0020_Type xmlns="0186f981-e8ca-4e12-b99b-b9c8192cbae2" xsi:nil="true"/>
    <Policy_x0020_Name xmlns="0186f981-e8ca-4e12-b99b-b9c8192cbae2" xsi:nil="true"/>
    <Parent_x0020_Document xmlns="0186f981-e8ca-4e12-b99b-b9c8192cbae2" xsi:nil="true"/>
    <Process_Group xmlns="0186f981-e8ca-4e12-b99b-b9c8192cbae2">Others</Process_Group>
    <Accessibility xmlns="0186f981-e8ca-4e12-b99b-b9c8192cbae2"/>
    <Applicability xmlns="0186f981-e8ca-4e12-b99b-b9c8192cbae2"/>
    <Function xmlns="0186f981-e8ca-4e12-b99b-b9c8192cbae2" xsi:nil="true"/>
    <Policy_x0020_Name0 xmlns="0186f981-e8ca-4e12-b99b-b9c8192cbae2">
      <Url xsi:nil="true"/>
      <Description xsi:nil="true"/>
    </Policy_x0020_Name0>
    <Approved_x0020_by xmlns="0186f981-e8ca-4e12-b99b-b9c8192cbae2">
      <UserInfo>
        <DisplayName/>
        <AccountId xsi:nil="true"/>
        <AccountType/>
      </UserInfo>
    </Approved_x0020_by>
    <Author0 xmlns="0186f981-e8ca-4e12-b99b-b9c8192cba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811064-9184-44E1-B6C8-A2EFAAD6C0DC}"/>
</file>

<file path=customXml/itemProps2.xml><?xml version="1.0" encoding="utf-8"?>
<ds:datastoreItem xmlns:ds="http://schemas.openxmlformats.org/officeDocument/2006/customXml" ds:itemID="{6697B834-E8BA-45AF-8B13-1ACE35552E23}"/>
</file>

<file path=customXml/itemProps3.xml><?xml version="1.0" encoding="utf-8"?>
<ds:datastoreItem xmlns:ds="http://schemas.openxmlformats.org/officeDocument/2006/customXml" ds:itemID="{20338282-6F17-4ACD-A6B7-DEC5E2B7416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</TotalTime>
  <Application>LibreOffice/6.4.7.2$Linux_X86_64 LibreOffice_project/40$Build-2</Application>
  <Words>24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2019-04-10T05:52:28Z</dcterms:created>
  <dc:creator>Sharad Nagal</dc:creator>
  <dc:description/>
  <dc:language>en-IN</dc:language>
  <cp:lastModifiedBy/>
  <dcterms:modified xsi:type="dcterms:W3CDTF">2023-05-12T22:55:14Z</dcterms:modified>
  <cp:revision>194</cp:revision>
  <dc:subject/>
  <dc:title>Corporate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0x010100C22728CECA42634D8BEB4FBE650EBA08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</vt:i4>
  </property>
</Properties>
</file>